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72" r:id="rId6"/>
    <p:sldId id="266" r:id="rId7"/>
    <p:sldId id="273" r:id="rId8"/>
    <p:sldId id="277" r:id="rId9"/>
    <p:sldId id="268" r:id="rId10"/>
    <p:sldId id="271" r:id="rId11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2"/>
    <p:restoredTop sz="94678"/>
  </p:normalViewPr>
  <p:slideViewPr>
    <p:cSldViewPr snapToGrid="0">
      <p:cViewPr varScale="1">
        <p:scale>
          <a:sx n="196" d="100"/>
          <a:sy n="196" d="100"/>
        </p:scale>
        <p:origin x="2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831D1-E9C0-9348-BCA2-1D90BBEE5E4B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SG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7F5E4-0C70-214B-97F7-F6A505E25644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12630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SG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7F5E4-0C70-214B-97F7-F6A505E25644}" type="slidenum">
              <a:rPr kumimoji="1" lang="zh-SG" altLang="en-US" smtClean="0"/>
              <a:t>5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224660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0B38A-938F-0096-2201-7593BF7FD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D4C5EEE-CDDE-39A2-56E7-99B1368C0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DD4FFB-7A36-5BCC-0C03-DF74B3439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704751-ECE7-FA61-ED8B-4F27CC63A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E90FB4-5FD2-9E74-E366-021E9CFF7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13583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98535-CFE4-2266-6DC4-3EF1012F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4AC403-F727-0C38-61B6-5FDEFD8717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510C32-4B7C-08D5-1BF0-B1DF5FAE7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952273-12A6-EC4C-746E-54BDAC8E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5E74BA-95E1-3400-F4AD-0A4D90878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434517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024BEFA-4A7C-C366-703A-686A80A958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9DA81B-62F4-451E-F9F2-4BBE73C1D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D21B2B-0FD4-62EA-0CDA-400D1996B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4FD16E-56A5-CA9F-5B8D-6C76515ED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DDD5A6-2D03-DA28-6029-D45D741C7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793252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47214-9D12-35E2-DCD6-715650A33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A2D7E-E25C-1C43-1463-D6A84EA1E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30233-8A32-601B-F548-BD491B9FE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06BCD7-5608-49F1-77CD-8E570059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5EB5F2-9A4E-CC0C-1D47-E3126A1C6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26674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A3A6A-342E-AB18-A7C9-75C057081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02D799-D2B2-F85D-FE1F-22E236D5F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5092A0-9ABD-C4DB-5ED0-736088CC8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FD79DC-03AB-D453-EB21-66031AC5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824098-A627-9445-D9F2-F9BBC825C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267239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040B3-858A-6B75-3002-91176F398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484AD8-9B2C-532D-72CC-E7596548FD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27183E-0DD6-81CD-10A6-56B473E9A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B727CD-B429-0D54-DDBA-ADF8A7822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A25F60-3A5B-B4B8-18FD-4B49F902C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004121-81DF-4735-E6D6-D8BC7A53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122175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3221F-DA27-6938-9A01-3197F997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5812ED-8F16-2D67-92BF-9E9882347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E203A6-546A-CD39-C54E-51C461E38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FA917F-7363-CF50-727D-42A6B5D08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37DF56-78CB-1A76-DDB8-5D566CE9A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ADEAF2-586C-2CE2-560C-D73D3B28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FEAB434-E85F-91AD-55CC-670BB1479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EB509D0-5599-21E9-0592-6437E46B8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843312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2B90E-2F81-1F56-5157-CBFB95DA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9C40827-9B6B-9C7C-B3E6-F54A87E42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0B2E1A-7AF1-34D5-8ACA-5724136D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FC4AC7-F029-7C6B-FB1D-DBC7552F9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310945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5CE787-9FDF-442C-1DA1-4736A44E7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1079DD-C4FE-2495-44FC-3557DFBE7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D87328-8B99-0331-9FAF-9187C0B7A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1899733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B36B08-1247-963B-34FA-6030F0F58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CF4F4-1B8A-1DC4-900D-A2DE3B23F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E7B174-9F3E-E71E-20D6-65E08650A7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BF2F5B-CC5D-6E59-15F8-5A6F8B4CC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2CA4A6-C9DF-9D11-7224-3B7F948FC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F0FD2C-C770-2501-5A42-074F436D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4235531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004FE-90FD-82F9-82F2-03534BEDB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6F0BA6-8AC0-ACA0-FA2A-50B9DC81C3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SG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DED6D7-C9FF-12BC-E839-EDF96A5E3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A99562-0970-FEC5-88C3-730ECB092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15EA9F-5A3E-9FFD-63E9-0245AB1CA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SG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F98291-75A1-2455-D39A-35C5C4BF3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803691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4255DD-8EE7-08CB-2709-044F6B88B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SG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58F227-1344-5F9F-866A-8B4F9D881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SG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81810-32F2-59F4-7727-40A9260976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B3245-536F-AE46-AD10-DA6556483C55}" type="datetimeFigureOut">
              <a:rPr kumimoji="1" lang="zh-SG" altLang="en-US" smtClean="0"/>
              <a:t>08/12/23</a:t>
            </a:fld>
            <a:endParaRPr kumimoji="1" lang="zh-SG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EDBFD5-A65D-D0DB-CFE3-31C9DE15E9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SG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3109B3-13AF-6E1D-D052-D6E891CFBE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8DDF7-6F67-1743-83CC-77EBDD0C7089}" type="slidenum">
              <a:rPr kumimoji="1" lang="zh-SG" altLang="en-US" smtClean="0"/>
              <a:t>‹#›</a:t>
            </a:fld>
            <a:endParaRPr kumimoji="1" lang="zh-SG" altLang="en-US"/>
          </a:p>
        </p:txBody>
      </p:sp>
    </p:spTree>
    <p:extLst>
      <p:ext uri="{BB962C8B-B14F-4D97-AF65-F5344CB8AC3E}">
        <p14:creationId xmlns:p14="http://schemas.microsoft.com/office/powerpoint/2010/main" val="304811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0E54B77-6265-EE03-3F21-A656624E004B}"/>
              </a:ext>
            </a:extLst>
          </p:cNvPr>
          <p:cNvSpPr txBox="1"/>
          <p:nvPr/>
        </p:nvSpPr>
        <p:spPr>
          <a:xfrm>
            <a:off x="981915" y="1762089"/>
            <a:ext cx="102281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altLang="zh-SG" sz="4000" dirty="0">
                <a:effectLst/>
              </a:rPr>
              <a:t>Cross-modal Ambiguity Learning for Multimodal Fake News</a:t>
            </a:r>
            <a:r>
              <a:rPr lang="zh-CN" altLang="en-US" sz="4000" dirty="0">
                <a:effectLst/>
              </a:rPr>
              <a:t> </a:t>
            </a:r>
            <a:r>
              <a:rPr lang="en-SG" altLang="zh-SG" sz="4000" dirty="0">
                <a:effectLst/>
              </a:rPr>
              <a:t>Detection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7B2562-49EC-4EB6-F744-FF43537A09AF}"/>
              </a:ext>
            </a:extLst>
          </p:cNvPr>
          <p:cNvSpPr txBox="1"/>
          <p:nvPr/>
        </p:nvSpPr>
        <p:spPr>
          <a:xfrm>
            <a:off x="5397473" y="5488903"/>
            <a:ext cx="1397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SG" sz="2400" dirty="0"/>
              <a:t>WWW’22</a:t>
            </a:r>
            <a:endParaRPr kumimoji="1" lang="zh-SG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8E1384-2F83-C23D-FE49-DF626F29A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592" y="3311506"/>
            <a:ext cx="7102813" cy="223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DBB5A-5AE9-44DB-6BAC-6D644D17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805" y="2766218"/>
            <a:ext cx="1856390" cy="1325563"/>
          </a:xfrm>
        </p:spPr>
        <p:txBody>
          <a:bodyPr/>
          <a:lstStyle/>
          <a:p>
            <a:pPr algn="ctr"/>
            <a:r>
              <a:rPr kumimoji="1" lang="en-US" altLang="zh-SG" dirty="0"/>
              <a:t>Q &amp; A?</a:t>
            </a:r>
            <a:endParaRPr kumimoji="1" lang="zh-SG" altLang="en-US" dirty="0"/>
          </a:p>
        </p:txBody>
      </p:sp>
    </p:spTree>
    <p:extLst>
      <p:ext uri="{BB962C8B-B14F-4D97-AF65-F5344CB8AC3E}">
        <p14:creationId xmlns:p14="http://schemas.microsoft.com/office/powerpoint/2010/main" val="8789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DBB5A-5AE9-44DB-6BAC-6D644D17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599" cy="1325563"/>
          </a:xfrm>
        </p:spPr>
        <p:txBody>
          <a:bodyPr/>
          <a:lstStyle/>
          <a:p>
            <a:r>
              <a:rPr kumimoji="1" lang="en-US" altLang="zh-SG" dirty="0"/>
              <a:t>Background</a:t>
            </a:r>
            <a:endParaRPr kumimoji="1" lang="zh-SG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246D7A-3ED3-A1B3-C19C-E2A7208F7C9E}"/>
              </a:ext>
            </a:extLst>
          </p:cNvPr>
          <p:cNvSpPr txBox="1"/>
          <p:nvPr/>
        </p:nvSpPr>
        <p:spPr>
          <a:xfrm>
            <a:off x="1005190" y="1911405"/>
            <a:ext cx="1034860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altLang="zh-SG" sz="2400" dirty="0"/>
              <a:t>While people enjoy the convenience of online social media, the lack of systematic efforts to verify the credibility of online posts has led to </a:t>
            </a:r>
            <a:r>
              <a:rPr lang="en-SG" altLang="zh-SG" sz="2400" dirty="0">
                <a:solidFill>
                  <a:schemeClr val="accent2"/>
                </a:solidFill>
              </a:rPr>
              <a:t>the wide and fast spread of fake news </a:t>
            </a:r>
            <a:r>
              <a:rPr lang="en-SG" altLang="zh-SG" sz="2400" dirty="0"/>
              <a:t>across social platforms.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altLang="zh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altLang="zh-SG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altLang="zh-SG" sz="2400" dirty="0"/>
              <a:t>Online social content, such as microblog, has quickly evolved from text only to multimodality, often containing </a:t>
            </a:r>
            <a:r>
              <a:rPr lang="en-SG" altLang="zh-SG" sz="2400" dirty="0">
                <a:solidFill>
                  <a:schemeClr val="accent2"/>
                </a:solidFill>
              </a:rPr>
              <a:t>both text and images</a:t>
            </a:r>
            <a:r>
              <a:rPr lang="en-SG" altLang="zh-SG" sz="2400" dirty="0"/>
              <a:t>.</a:t>
            </a: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5951B54E-4F96-0D27-0C02-513912A3A953}"/>
              </a:ext>
            </a:extLst>
          </p:cNvPr>
          <p:cNvSpPr/>
          <p:nvPr/>
        </p:nvSpPr>
        <p:spPr>
          <a:xfrm>
            <a:off x="1947152" y="4894085"/>
            <a:ext cx="8142052" cy="9619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altLang="zh-SG" dirty="0"/>
              <a:t>C</a:t>
            </a:r>
            <a:r>
              <a:rPr lang="en-SG" altLang="zh-SG" sz="1800" dirty="0"/>
              <a:t>ross-modal content analysis can offer complementary benefits to assist with fake news detection</a:t>
            </a:r>
          </a:p>
        </p:txBody>
      </p:sp>
    </p:spTree>
    <p:extLst>
      <p:ext uri="{BB962C8B-B14F-4D97-AF65-F5344CB8AC3E}">
        <p14:creationId xmlns:p14="http://schemas.microsoft.com/office/powerpoint/2010/main" val="3701318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DBB5A-5AE9-44DB-6BAC-6D644D17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Challenges</a:t>
            </a:r>
            <a:endParaRPr kumimoji="1" lang="zh-SG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86E61ED-3B24-999A-98ED-960EB5ED812D}"/>
              </a:ext>
            </a:extLst>
          </p:cNvPr>
          <p:cNvSpPr txBox="1"/>
          <p:nvPr/>
        </p:nvSpPr>
        <p:spPr>
          <a:xfrm>
            <a:off x="1177298" y="1562816"/>
            <a:ext cx="100189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altLang="zh-SG" sz="2400" dirty="0"/>
              <a:t>However, the prior works have not explicitly considered the </a:t>
            </a:r>
            <a:r>
              <a:rPr lang="en-SG" altLang="zh-SG" sz="2400" dirty="0">
                <a:solidFill>
                  <a:srgbClr val="FF0000"/>
                </a:solidFill>
              </a:rPr>
              <a:t>inherent ambiguity </a:t>
            </a:r>
            <a:r>
              <a:rPr lang="en-SG" altLang="zh-SG" sz="2400" dirty="0"/>
              <a:t>across different content modalities, and thus lead to inferior performance.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74D725B-505E-8C63-4CB8-2C5330FB8580}"/>
              </a:ext>
            </a:extLst>
          </p:cNvPr>
          <p:cNvGrpSpPr/>
          <p:nvPr/>
        </p:nvGrpSpPr>
        <p:grpSpPr>
          <a:xfrm>
            <a:off x="7062281" y="3429000"/>
            <a:ext cx="5025958" cy="2632972"/>
            <a:chOff x="2143327" y="3178526"/>
            <a:chExt cx="7772400" cy="340093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4CC2DAF-54C6-818E-B44F-AA7573155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327" y="3178526"/>
              <a:ext cx="7772400" cy="303952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DE6B3B3-E1BC-C51A-7E4A-28261DCD18BE}"/>
                </a:ext>
              </a:extLst>
            </p:cNvPr>
            <p:cNvSpPr txBox="1"/>
            <p:nvPr/>
          </p:nvSpPr>
          <p:spPr>
            <a:xfrm>
              <a:off x="3769468" y="6181910"/>
              <a:ext cx="5395387" cy="3975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SG" altLang="en-US" sz="1400" dirty="0"/>
                <a:t>Figure 1: Illustrations of cross-modal ambiguity.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2D5102F-6E25-797D-5948-62853484E620}"/>
              </a:ext>
            </a:extLst>
          </p:cNvPr>
          <p:cNvSpPr txBox="1"/>
          <p:nvPr/>
        </p:nvSpPr>
        <p:spPr>
          <a:xfrm>
            <a:off x="1177298" y="2479518"/>
            <a:ext cx="60960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u"/>
            </a:pPr>
            <a:r>
              <a:rPr lang="en-SG" altLang="zh-SG" sz="1800" dirty="0"/>
              <a:t>The text and image present </a:t>
            </a:r>
            <a:r>
              <a:rPr lang="en-SG" altLang="zh-SG" sz="1800" dirty="0">
                <a:solidFill>
                  <a:schemeClr val="accent2"/>
                </a:solidFill>
              </a:rPr>
              <a:t>strong cross-modal ambiguity</a:t>
            </a:r>
            <a:endParaRPr lang="en-SG" altLang="zh-SG" sz="1800" dirty="0"/>
          </a:p>
          <a:p>
            <a:pPr algn="just"/>
            <a:endParaRPr lang="en-SG" altLang="zh-SG" sz="1800" dirty="0"/>
          </a:p>
          <a:p>
            <a:pPr algn="just"/>
            <a:r>
              <a:rPr lang="en-SG" altLang="zh-SG" sz="16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e.g., the fake news example (left figure) tells a fictional death story but includes a smiling person’s image</a:t>
            </a:r>
          </a:p>
          <a:p>
            <a:pPr algn="just"/>
            <a:endParaRPr lang="en-SG" altLang="zh-SG" dirty="0">
              <a:sym typeface="Wingdings" pitchFamily="2" charset="2"/>
            </a:endParaRPr>
          </a:p>
          <a:p>
            <a:pPr algn="just"/>
            <a:r>
              <a:rPr lang="en-SG" altLang="zh-SG" dirty="0">
                <a:sym typeface="Wingdings" pitchFamily="2" charset="2"/>
              </a:rPr>
              <a:t>       </a:t>
            </a:r>
            <a:r>
              <a:rPr lang="en-SG" altLang="zh-SG" sz="1800" dirty="0">
                <a:sym typeface="Wingdings" pitchFamily="2" charset="2"/>
              </a:rPr>
              <a:t> Need </a:t>
            </a:r>
            <a:r>
              <a:rPr lang="en-SG" altLang="zh-SG" sz="1800" dirty="0"/>
              <a:t>multimodal feature fusion</a:t>
            </a:r>
          </a:p>
          <a:p>
            <a:pPr algn="just"/>
            <a:endParaRPr lang="en-SG" altLang="zh-SG" sz="1800" i="1" dirty="0"/>
          </a:p>
          <a:p>
            <a:endParaRPr lang="en-SG" altLang="zh-SG" sz="1400" i="1" dirty="0"/>
          </a:p>
          <a:p>
            <a:pPr marL="342900" indent="-342900">
              <a:buFont typeface="Wingdings" pitchFamily="2" charset="2"/>
              <a:buChar char="u"/>
            </a:pPr>
            <a:r>
              <a:rPr lang="en-SG" altLang="zh-SG" sz="1800" dirty="0"/>
              <a:t>In contrast, the </a:t>
            </a:r>
            <a:r>
              <a:rPr lang="en-SG" altLang="zh-SG" sz="1800" dirty="0">
                <a:solidFill>
                  <a:schemeClr val="accent2"/>
                </a:solidFill>
              </a:rPr>
              <a:t>unimodalities are semantically consistent </a:t>
            </a:r>
            <a:endParaRPr lang="en-SG" altLang="zh-SG" sz="1800" dirty="0"/>
          </a:p>
          <a:p>
            <a:r>
              <a:rPr lang="en-SG" altLang="zh-SG" sz="1400" i="1" dirty="0"/>
              <a:t>	</a:t>
            </a:r>
          </a:p>
          <a:p>
            <a:r>
              <a:rPr lang="en-SG" altLang="zh-SG" sz="1600" i="1" dirty="0"/>
              <a:t>       e.g., the real news example (right figure) expresses sad emotion with a blue image included.</a:t>
            </a:r>
          </a:p>
          <a:p>
            <a:endParaRPr lang="en-SG" altLang="zh-SG" sz="1600" i="1" dirty="0"/>
          </a:p>
          <a:p>
            <a:pPr algn="just"/>
            <a:r>
              <a:rPr lang="en-SG" altLang="zh-SG" dirty="0"/>
              <a:t>      </a:t>
            </a:r>
            <a:r>
              <a:rPr lang="en-SG" altLang="zh-SG" dirty="0">
                <a:sym typeface="Wingdings" pitchFamily="2" charset="2"/>
              </a:rPr>
              <a:t> </a:t>
            </a:r>
            <a:r>
              <a:rPr lang="en-SG" altLang="zh-SG" dirty="0"/>
              <a:t>Unnecessary cross-modal fusion features</a:t>
            </a:r>
          </a:p>
        </p:txBody>
      </p:sp>
    </p:spTree>
    <p:extLst>
      <p:ext uri="{BB962C8B-B14F-4D97-AF65-F5344CB8AC3E}">
        <p14:creationId xmlns:p14="http://schemas.microsoft.com/office/powerpoint/2010/main" val="2684197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DBB5A-5AE9-44DB-6BAC-6D644D17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Key Idea</a:t>
            </a:r>
            <a:endParaRPr kumimoji="1" lang="zh-SG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BB0F47-C8C5-6D1A-BFBC-DDA0FD0B58D3}"/>
              </a:ext>
            </a:extLst>
          </p:cNvPr>
          <p:cNvSpPr txBox="1"/>
          <p:nvPr/>
        </p:nvSpPr>
        <p:spPr>
          <a:xfrm>
            <a:off x="838200" y="2138437"/>
            <a:ext cx="100835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SG" altLang="zh-SG" sz="2400" dirty="0"/>
              <a:t>The multimodal fake news detection</a:t>
            </a:r>
            <a:r>
              <a:rPr lang="zh-CN" altLang="en-US" sz="2400" dirty="0"/>
              <a:t> </a:t>
            </a:r>
            <a:r>
              <a:rPr lang="en-SG" altLang="zh-SG" sz="2400" dirty="0"/>
              <a:t>methods should </a:t>
            </a:r>
            <a:r>
              <a:rPr lang="en-SG" altLang="zh-SG" sz="2400" dirty="0">
                <a:solidFill>
                  <a:schemeClr val="accent2"/>
                </a:solidFill>
              </a:rPr>
              <a:t>be aware of the ambiguity </a:t>
            </a:r>
            <a:r>
              <a:rPr lang="en-SG" altLang="zh-SG" sz="2400" dirty="0"/>
              <a:t>between different modalities</a:t>
            </a:r>
            <a:r>
              <a:rPr lang="zh-CN" altLang="en-US" sz="2400" dirty="0"/>
              <a:t> </a:t>
            </a:r>
            <a:r>
              <a:rPr lang="en-SG" altLang="zh-SG" sz="2400" dirty="0"/>
              <a:t>and </a:t>
            </a:r>
            <a:r>
              <a:rPr lang="en-SG" altLang="zh-SG" sz="2400" dirty="0">
                <a:solidFill>
                  <a:schemeClr val="accent2"/>
                </a:solidFill>
              </a:rPr>
              <a:t>adaptively aggregate </a:t>
            </a:r>
            <a:r>
              <a:rPr lang="en-SG" altLang="zh-SG" sz="2400" dirty="0"/>
              <a:t>discriminative cross-modal features</a:t>
            </a:r>
            <a:r>
              <a:rPr lang="zh-CN" altLang="en-US" sz="2400" dirty="0"/>
              <a:t> </a:t>
            </a:r>
            <a:r>
              <a:rPr lang="en-SG" altLang="zh-SG" sz="2400" dirty="0"/>
              <a:t>with unimodal features to perform better multimodal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259286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DBB5A-5AE9-44DB-6BAC-6D644D17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SG" dirty="0"/>
              <a:t>Introduction</a:t>
            </a:r>
            <a:endParaRPr kumimoji="1" lang="zh-SG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A6F451-8D76-6410-D106-6A86C5984696}"/>
              </a:ext>
            </a:extLst>
          </p:cNvPr>
          <p:cNvSpPr txBox="1"/>
          <p:nvPr/>
        </p:nvSpPr>
        <p:spPr>
          <a:xfrm>
            <a:off x="838200" y="1484776"/>
            <a:ext cx="10515600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SG" altLang="zh-SG" sz="2400" dirty="0"/>
              <a:t>This paper proposes CAFE — </a:t>
            </a:r>
            <a:r>
              <a:rPr lang="en-SG" altLang="zh-SG" sz="2400" dirty="0">
                <a:solidFill>
                  <a:schemeClr val="accent2"/>
                </a:solidFill>
              </a:rPr>
              <a:t>an ambiguity-aware multimodal fake news detection</a:t>
            </a:r>
            <a:r>
              <a:rPr lang="en-SG" altLang="zh-SG" sz="2400" dirty="0"/>
              <a:t> method, using the distributional divergence between different unimodal features to quantify their ambiguity:</a:t>
            </a:r>
          </a:p>
          <a:p>
            <a:pPr algn="just"/>
            <a:endParaRPr lang="en-SG" altLang="zh-SG" sz="2400" dirty="0"/>
          </a:p>
          <a:p>
            <a:pPr marL="914400" lvl="1" indent="-457200" algn="just">
              <a:buFont typeface="+mj-lt"/>
              <a:buAutoNum type="arabicPeriod"/>
            </a:pPr>
            <a:r>
              <a:rPr lang="en-SG" altLang="zh-SG" sz="2400" dirty="0"/>
              <a:t>A cross-modal </a:t>
            </a:r>
            <a:r>
              <a:rPr lang="en-SG" altLang="zh-SG" sz="2400" b="1" u="sng" dirty="0"/>
              <a:t>alignment</a:t>
            </a:r>
            <a:r>
              <a:rPr lang="en-SG" altLang="zh-SG" sz="2400" dirty="0"/>
              <a:t> module, which can transform the heterogeneous unimodal features into a shared semantic space.</a:t>
            </a:r>
          </a:p>
          <a:p>
            <a:pPr marL="914400" lvl="1" indent="-457200" algn="just">
              <a:buFont typeface="+mj-lt"/>
              <a:buAutoNum type="arabicPeriod"/>
            </a:pPr>
            <a:endParaRPr lang="en-SG" altLang="zh-SG" sz="2400" dirty="0"/>
          </a:p>
          <a:p>
            <a:pPr marL="914400" lvl="1" indent="-457200" algn="just">
              <a:buFont typeface="+mj-lt"/>
              <a:buAutoNum type="arabicPeriod"/>
            </a:pPr>
            <a:r>
              <a:rPr lang="en-SG" altLang="zh-SG" sz="2400" dirty="0"/>
              <a:t>A cross-modal </a:t>
            </a:r>
            <a:r>
              <a:rPr lang="en-SG" altLang="zh-SG" sz="2400" b="1" u="sng" dirty="0"/>
              <a:t>ambiguity learning</a:t>
            </a:r>
            <a:r>
              <a:rPr lang="en-SG" altLang="zh-SG" sz="2400" dirty="0"/>
              <a:t> module, which can estimate the ambiguity between different modalities.</a:t>
            </a:r>
          </a:p>
          <a:p>
            <a:pPr marL="914400" lvl="1" indent="-457200" algn="just">
              <a:buFont typeface="+mj-lt"/>
              <a:buAutoNum type="arabicPeriod"/>
            </a:pPr>
            <a:endParaRPr lang="en-SG" altLang="zh-SG" sz="2400" dirty="0"/>
          </a:p>
          <a:p>
            <a:pPr marL="914400" lvl="1" indent="-457200" algn="just">
              <a:buFont typeface="+mj-lt"/>
              <a:buAutoNum type="arabicPeriod"/>
            </a:pPr>
            <a:r>
              <a:rPr lang="en-SG" altLang="zh-SG" sz="2200" dirty="0"/>
              <a:t>A cross-modal </a:t>
            </a:r>
            <a:r>
              <a:rPr lang="en-SG" altLang="zh-SG" sz="2200" b="1" u="sng" dirty="0"/>
              <a:t>fusion</a:t>
            </a:r>
            <a:r>
              <a:rPr lang="en-SG" altLang="zh-SG" sz="2200" dirty="0"/>
              <a:t> module, which can capture the cross-modal correlations by learning the semantic interactions.</a:t>
            </a:r>
          </a:p>
        </p:txBody>
      </p:sp>
    </p:spTree>
    <p:extLst>
      <p:ext uri="{BB962C8B-B14F-4D97-AF65-F5344CB8AC3E}">
        <p14:creationId xmlns:p14="http://schemas.microsoft.com/office/powerpoint/2010/main" val="412028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DBB5A-5AE9-44DB-6BAC-6D644D172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SG" dirty="0"/>
              <a:t>Overview</a:t>
            </a:r>
            <a:endParaRPr kumimoji="1" lang="zh-SG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F185D1-9701-D801-D2DF-C790A4036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09" y="1572505"/>
            <a:ext cx="9706181" cy="442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DBB5A-5AE9-44DB-6BAC-6D644D17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2319" cy="1325563"/>
          </a:xfrm>
        </p:spPr>
        <p:txBody>
          <a:bodyPr>
            <a:normAutofit/>
          </a:bodyPr>
          <a:lstStyle/>
          <a:p>
            <a:r>
              <a:rPr kumimoji="1" lang="en-US" altLang="zh-SG" dirty="0"/>
              <a:t>Experiment Results</a:t>
            </a:r>
            <a:r>
              <a:rPr kumimoji="1" lang="zh-CN" altLang="en-US" dirty="0"/>
              <a:t> </a:t>
            </a:r>
            <a:r>
              <a:rPr kumimoji="1" lang="en-US" altLang="zh-CN" dirty="0"/>
              <a:t>--</a:t>
            </a:r>
            <a:r>
              <a:rPr kumimoji="1" lang="zh-CN" altLang="en-US" dirty="0"/>
              <a:t> </a:t>
            </a:r>
            <a:r>
              <a:rPr lang="en-SG" altLang="zh-SG" dirty="0"/>
              <a:t>Overall Performance</a:t>
            </a:r>
            <a:endParaRPr kumimoji="1" lang="zh-SG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98C2829-9B1E-0054-EFF5-0CC8AD0F128D}"/>
              </a:ext>
            </a:extLst>
          </p:cNvPr>
          <p:cNvSpPr txBox="1"/>
          <p:nvPr/>
        </p:nvSpPr>
        <p:spPr>
          <a:xfrm>
            <a:off x="838200" y="6237450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sz="1400" i="1" dirty="0"/>
              <a:t>* </a:t>
            </a:r>
            <a:r>
              <a:rPr lang="en-SG" altLang="zh-SG" sz="1400" b="0" i="1" dirty="0">
                <a:effectLst/>
              </a:rPr>
              <a:t>In table 1, P and R are for precision and recall </a:t>
            </a:r>
            <a:r>
              <a:rPr lang="en-SG" altLang="zh-SG" sz="1400" i="1" dirty="0"/>
              <a:t>respectively; in table 2, R denotes the alignment module, A denotes the ambiguity learning</a:t>
            </a:r>
          </a:p>
          <a:p>
            <a:r>
              <a:rPr lang="en-SG" altLang="zh-SG" sz="1400" i="1" dirty="0"/>
              <a:t>Module</a:t>
            </a:r>
            <a:r>
              <a:rPr lang="en-US" altLang="zh-SG" sz="1400" i="1" dirty="0"/>
              <a:t>, and C denotes the fusion module.</a:t>
            </a:r>
            <a:endParaRPr lang="en-SG" altLang="zh-SG" sz="1400" i="1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221C536-3D47-CADE-6478-A222F8010111}"/>
              </a:ext>
            </a:extLst>
          </p:cNvPr>
          <p:cNvCxnSpPr>
            <a:cxnSpLocks/>
          </p:cNvCxnSpPr>
          <p:nvPr/>
        </p:nvCxnSpPr>
        <p:spPr>
          <a:xfrm>
            <a:off x="940341" y="6217995"/>
            <a:ext cx="266537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653D20F-F40B-0774-3534-3D344E35E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1" y="1636923"/>
            <a:ext cx="7253586" cy="37643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50BDC9-721E-E508-4F8D-E62A801C1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583" y="2975456"/>
            <a:ext cx="3936354" cy="248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4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DBB5A-5AE9-44DB-6BAC-6D644D17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95553" cy="1325563"/>
          </a:xfrm>
        </p:spPr>
        <p:txBody>
          <a:bodyPr>
            <a:normAutofit/>
          </a:bodyPr>
          <a:lstStyle/>
          <a:p>
            <a:r>
              <a:rPr kumimoji="1" lang="en-SG" altLang="zh-SG" dirty="0"/>
              <a:t>Associations about multimodal</a:t>
            </a:r>
            <a:r>
              <a:rPr kumimoji="1" lang="zh-CN" altLang="en-US" dirty="0"/>
              <a:t> </a:t>
            </a:r>
            <a:r>
              <a:rPr kumimoji="1" lang="en-US" altLang="zh-SG" dirty="0"/>
              <a:t>RAG </a:t>
            </a:r>
            <a:r>
              <a:rPr kumimoji="1" lang="en-US" altLang="zh-SG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(Retrieval Augmented Generation)</a:t>
            </a:r>
            <a:endParaRPr kumimoji="1" lang="zh-SG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B3671F-B4DC-DAFA-2A49-7646F5510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25" y="1833359"/>
            <a:ext cx="10230768" cy="3895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A2B958E-6182-9C22-735F-9B083F7E12B3}"/>
              </a:ext>
            </a:extLst>
          </p:cNvPr>
          <p:cNvSpPr txBox="1"/>
          <p:nvPr/>
        </p:nvSpPr>
        <p:spPr>
          <a:xfrm>
            <a:off x="838200" y="6237450"/>
            <a:ext cx="525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sz="1400" i="1" dirty="0"/>
              <a:t>*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2023, </a:t>
            </a:r>
            <a:r>
              <a:rPr lang="en-SG" altLang="zh-SG" sz="1400" i="1" dirty="0"/>
              <a:t>Retrieval-Augmented Multimodal Language Modeling, ICML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D7CD5EB-BCD7-4D81-47CF-D8384ABF4D91}"/>
              </a:ext>
            </a:extLst>
          </p:cNvPr>
          <p:cNvCxnSpPr>
            <a:cxnSpLocks/>
          </p:cNvCxnSpPr>
          <p:nvPr/>
        </p:nvCxnSpPr>
        <p:spPr>
          <a:xfrm>
            <a:off x="940341" y="6217995"/>
            <a:ext cx="266537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02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DBB5A-5AE9-44DB-6BAC-6D644D17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95553" cy="1325563"/>
          </a:xfrm>
        </p:spPr>
        <p:txBody>
          <a:bodyPr>
            <a:normAutofit/>
          </a:bodyPr>
          <a:lstStyle/>
          <a:p>
            <a:r>
              <a:rPr kumimoji="1" lang="en-SG" altLang="zh-SG" dirty="0"/>
              <a:t>Associations about multimodal</a:t>
            </a:r>
            <a:r>
              <a:rPr kumimoji="1" lang="zh-CN" altLang="en-US" dirty="0"/>
              <a:t> </a:t>
            </a:r>
            <a:r>
              <a:rPr kumimoji="1" lang="en-US" altLang="zh-SG" dirty="0"/>
              <a:t>RAG </a:t>
            </a:r>
            <a:r>
              <a:rPr kumimoji="1" lang="en-US" altLang="zh-SG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(Retrieval Augmented Generation)</a:t>
            </a:r>
            <a:endParaRPr kumimoji="1" lang="zh-SG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2B958E-6182-9C22-735F-9B083F7E12B3}"/>
              </a:ext>
            </a:extLst>
          </p:cNvPr>
          <p:cNvSpPr txBox="1"/>
          <p:nvPr/>
        </p:nvSpPr>
        <p:spPr>
          <a:xfrm>
            <a:off x="838200" y="6237450"/>
            <a:ext cx="5257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SG" sz="1400" i="1" dirty="0"/>
              <a:t>*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2023, </a:t>
            </a:r>
            <a:r>
              <a:rPr lang="en-SG" altLang="zh-SG" sz="1400" i="1" dirty="0"/>
              <a:t>Retrieval-Augmented Multimodal Language Modeling, ICML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D7CD5EB-BCD7-4D81-47CF-D8384ABF4D91}"/>
              </a:ext>
            </a:extLst>
          </p:cNvPr>
          <p:cNvCxnSpPr>
            <a:cxnSpLocks/>
          </p:cNvCxnSpPr>
          <p:nvPr/>
        </p:nvCxnSpPr>
        <p:spPr>
          <a:xfrm>
            <a:off x="940341" y="6217995"/>
            <a:ext cx="2665378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6D5C817-177B-3F9A-0EFF-360BB132B4D0}"/>
              </a:ext>
            </a:extLst>
          </p:cNvPr>
          <p:cNvSpPr txBox="1"/>
          <p:nvPr/>
        </p:nvSpPr>
        <p:spPr>
          <a:xfrm>
            <a:off x="940341" y="1674226"/>
            <a:ext cx="1047344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altLang="zh-SG" sz="2200" i="0" u="sng" dirty="0">
                <a:effectLst/>
              </a:rPr>
              <a:t>Specialized for Fake News Detection</a:t>
            </a:r>
            <a:r>
              <a:rPr lang="en-SG" altLang="zh-SG" sz="2200" i="0" dirty="0">
                <a:effectLst/>
              </a:rPr>
              <a:t>, CAFE achieved balanced feature utilization by the ambiguity learning. Compared with the RAG, nevertheless, it still has the following drawbacks:</a:t>
            </a:r>
          </a:p>
          <a:p>
            <a:pPr algn="just"/>
            <a:endParaRPr kumimoji="1" lang="en-SG" altLang="zh-SG" b="1" dirty="0"/>
          </a:p>
          <a:p>
            <a:pPr marL="342900" indent="-342900" algn="just">
              <a:buFont typeface="+mj-lt"/>
              <a:buAutoNum type="arabicPeriod"/>
            </a:pPr>
            <a:r>
              <a:rPr kumimoji="1" lang="en-SG" altLang="zh-SG" b="1" dirty="0"/>
              <a:t>Flexibility and Scalability</a:t>
            </a:r>
            <a:r>
              <a:rPr kumimoji="1" lang="en-SG" altLang="zh-SG" dirty="0"/>
              <a:t>: RAG‘s retrieval-augmented approach might offer more flexibility and scalability, as it can </a:t>
            </a:r>
            <a:r>
              <a:rPr kumimoji="1" lang="en-SG" altLang="zh-SG" dirty="0">
                <a:solidFill>
                  <a:schemeClr val="accent2"/>
                </a:solidFill>
              </a:rPr>
              <a:t>dynamically access a vast range of external data</a:t>
            </a:r>
            <a:r>
              <a:rPr kumimoji="1" lang="en-US" altLang="zh-SG" dirty="0">
                <a:solidFill>
                  <a:schemeClr val="accent2"/>
                </a:solidFill>
              </a:rPr>
              <a:t>.</a:t>
            </a:r>
            <a:endParaRPr kumimoji="1" lang="en-SG" altLang="zh-SG" dirty="0"/>
          </a:p>
          <a:p>
            <a:pPr marL="342900" indent="-342900" algn="just">
              <a:buFont typeface="+mj-lt"/>
              <a:buAutoNum type="arabicPeriod"/>
            </a:pPr>
            <a:endParaRPr kumimoji="1" lang="en-SG" altLang="zh-SG" dirty="0"/>
          </a:p>
          <a:p>
            <a:pPr marL="342900" indent="-342900" algn="just">
              <a:buFont typeface="+mj-lt"/>
              <a:buAutoNum type="arabicPeriod"/>
            </a:pPr>
            <a:r>
              <a:rPr kumimoji="1" lang="en-SG" altLang="zh-SG" b="1" dirty="0"/>
              <a:t>Handling of Ambiguity</a:t>
            </a:r>
            <a:r>
              <a:rPr kumimoji="1" lang="en-SG" altLang="zh-SG" dirty="0"/>
              <a:t>: While CAFE addresses cross-modal ambiguity, RAG's ability to </a:t>
            </a:r>
            <a:r>
              <a:rPr kumimoji="1" lang="en-SG" altLang="zh-SG" dirty="0">
                <a:solidFill>
                  <a:schemeClr val="accent2"/>
                </a:solidFill>
              </a:rPr>
              <a:t>integrate information from diverse sources</a:t>
            </a:r>
            <a:r>
              <a:rPr kumimoji="1" lang="en-SG" altLang="zh-SG" dirty="0"/>
              <a:t> might offer a more general handling of ambiguity in multimodal data.</a:t>
            </a:r>
          </a:p>
          <a:p>
            <a:pPr marL="342900" indent="-342900" algn="just">
              <a:buFont typeface="+mj-lt"/>
              <a:buAutoNum type="arabicPeriod"/>
            </a:pPr>
            <a:endParaRPr kumimoji="1" lang="en-SG" altLang="zh-SG" dirty="0"/>
          </a:p>
          <a:p>
            <a:pPr marL="342900" indent="-342900" algn="just">
              <a:buFont typeface="+mj-lt"/>
              <a:buAutoNum type="arabicPeriod"/>
            </a:pPr>
            <a:r>
              <a:rPr kumimoji="1" lang="en-SG" altLang="zh-SG" b="1" dirty="0"/>
              <a:t>Generalization</a:t>
            </a:r>
            <a:r>
              <a:rPr kumimoji="1" lang="en-SG" altLang="zh-SG" dirty="0"/>
              <a:t>: The </a:t>
            </a:r>
            <a:r>
              <a:rPr kumimoji="1" lang="en-SG" altLang="zh-SG" dirty="0">
                <a:solidFill>
                  <a:schemeClr val="accent2"/>
                </a:solidFill>
              </a:rPr>
              <a:t>generalizability</a:t>
            </a:r>
            <a:r>
              <a:rPr kumimoji="1" lang="en-SG" altLang="zh-SG" dirty="0"/>
              <a:t> of CAFE's approach to different types of multimodal datasets and scenarios </a:t>
            </a:r>
            <a:r>
              <a:rPr kumimoji="1" lang="en-SG" altLang="zh-SG" dirty="0">
                <a:solidFill>
                  <a:schemeClr val="accent2"/>
                </a:solidFill>
              </a:rPr>
              <a:t>could be limited </a:t>
            </a:r>
            <a:r>
              <a:rPr kumimoji="1" lang="en-SG" altLang="zh-SG" dirty="0"/>
              <a:t>compared to RAG, which is designed to adapt to various contexts.</a:t>
            </a:r>
          </a:p>
          <a:p>
            <a:pPr marL="342900" indent="-342900" algn="just">
              <a:buFont typeface="+mj-lt"/>
              <a:buAutoNum type="arabicPeriod"/>
            </a:pPr>
            <a:endParaRPr kumimoji="1" lang="en-SG" altLang="zh-SG" dirty="0"/>
          </a:p>
          <a:p>
            <a:pPr marL="342900" indent="-342900" algn="just">
              <a:buFont typeface="+mj-lt"/>
              <a:buAutoNum type="arabicPeriod"/>
            </a:pPr>
            <a:r>
              <a:rPr kumimoji="1" lang="en-SG" altLang="zh-SG" b="1" dirty="0"/>
              <a:t>Explanatory for final detections</a:t>
            </a:r>
            <a:r>
              <a:rPr kumimoji="1" lang="en-US" altLang="zh-SG" dirty="0"/>
              <a:t>: </a:t>
            </a:r>
            <a:r>
              <a:rPr kumimoji="1" lang="en-SG" altLang="zh-SG" dirty="0"/>
              <a:t>Unlike CAFE, which merely classifies results, RAG pinpoints misinformation subsections and their reasons, </a:t>
            </a:r>
            <a:r>
              <a:rPr kumimoji="1" lang="en-SG" altLang="zh-SG" dirty="0">
                <a:solidFill>
                  <a:schemeClr val="accent2"/>
                </a:solidFill>
              </a:rPr>
              <a:t>enriching the final explanation</a:t>
            </a:r>
            <a:r>
              <a:rPr kumimoji="1" lang="en-SG" altLang="zh-SG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9198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534</Words>
  <Application>Microsoft Macintosh PowerPoint</Application>
  <PresentationFormat>宽屏</PresentationFormat>
  <Paragraphs>52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主题​​</vt:lpstr>
      <vt:lpstr>PowerPoint 演示文稿</vt:lpstr>
      <vt:lpstr>Background</vt:lpstr>
      <vt:lpstr>Challenges</vt:lpstr>
      <vt:lpstr>Key Idea</vt:lpstr>
      <vt:lpstr>Introduction</vt:lpstr>
      <vt:lpstr>Overview</vt:lpstr>
      <vt:lpstr>Experiment Results -- Overall Performance</vt:lpstr>
      <vt:lpstr>Associations about multimodal RAG (Retrieval Augmented Generation)</vt:lpstr>
      <vt:lpstr>Associations about multimodal RAG (Retrieval Augmented Generation)</vt:lpstr>
      <vt:lpstr>Q &amp; 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 Tongjun</dc:creator>
  <cp:lastModifiedBy>Shi Tongjun</cp:lastModifiedBy>
  <cp:revision>18</cp:revision>
  <dcterms:created xsi:type="dcterms:W3CDTF">2023-09-25T09:35:51Z</dcterms:created>
  <dcterms:modified xsi:type="dcterms:W3CDTF">2023-12-08T06:15:29Z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2023-09-25T10:41:00Z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9c802ab4-ec4d-44d7-b8ab-d26d9175fccd</vt:lpwstr>
  </property>
  <property fmtid="{D5CDD505-2E9C-101B-9397-08002B2CF9AE}" pid="8" name="MSIP_Label_be298231-ee28-4c9e-9ffa-238d0040efda_ContentBits">
    <vt:lpwstr>0</vt:lpwstr>
  </property>
</Properties>
</file>